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60" r:id="rId4"/>
    <p:sldId id="261" r:id="rId5"/>
    <p:sldId id="262" r:id="rId6"/>
    <p:sldId id="265" r:id="rId7"/>
    <p:sldId id="266" r:id="rId8"/>
    <p:sldId id="274" r:id="rId9"/>
    <p:sldId id="273" r:id="rId10"/>
    <p:sldId id="27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FDF986-9A50-2D48-BD06-1D24A1C387BD}" v="324" dt="2019-12-01T20:37:58.4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53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200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1" d="100"/>
          <a:sy n="111" d="100"/>
        </p:scale>
        <p:origin x="436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5AAA97-C92F-4C7D-B5F8-1572D8315A15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4347142A-65D9-4F5D-898D-58750EDD4CF7}">
      <dgm:prSet/>
      <dgm:spPr/>
      <dgm:t>
        <a:bodyPr/>
        <a:lstStyle/>
        <a:p>
          <a:r>
            <a:rPr lang="en-US" i="1"/>
            <a:t>Addressing the Problems of Rebellious Children </a:t>
          </a:r>
          <a:r>
            <a:rPr lang="en-US"/>
            <a:t>by Mary Somerville. (printed in the back)</a:t>
          </a:r>
        </a:p>
      </dgm:t>
    </dgm:pt>
    <dgm:pt modelId="{0A2C9ACE-BDDE-44C2-956E-6313B434B65A}" type="parTrans" cxnId="{DC5CF15E-4A2E-414C-8DEB-7512E19845BF}">
      <dgm:prSet/>
      <dgm:spPr/>
      <dgm:t>
        <a:bodyPr/>
        <a:lstStyle/>
        <a:p>
          <a:endParaRPr lang="en-US"/>
        </a:p>
      </dgm:t>
    </dgm:pt>
    <dgm:pt modelId="{D181F1DA-CAA8-49AA-848C-E5F38F747F76}" type="sibTrans" cxnId="{DC5CF15E-4A2E-414C-8DEB-7512E19845BF}">
      <dgm:prSet/>
      <dgm:spPr/>
      <dgm:t>
        <a:bodyPr/>
        <a:lstStyle/>
        <a:p>
          <a:endParaRPr lang="en-US"/>
        </a:p>
      </dgm:t>
    </dgm:pt>
    <dgm:pt modelId="{84040068-9773-434C-B1F5-95640080F11F}">
      <dgm:prSet/>
      <dgm:spPr/>
      <dgm:t>
        <a:bodyPr/>
        <a:lstStyle/>
        <a:p>
          <a:r>
            <a:rPr lang="en-US" i="1"/>
            <a:t>Why Do Kids Turn Out the Way They Do? </a:t>
          </a:r>
          <a:r>
            <a:rPr lang="en-US"/>
            <a:t>by Jim Newheiser. (printed in the back)</a:t>
          </a:r>
        </a:p>
      </dgm:t>
    </dgm:pt>
    <dgm:pt modelId="{21F252AF-9BD0-4B39-B73C-F9EAD020C001}" type="parTrans" cxnId="{FBB556CF-3F24-44C4-ACF9-D7C808A85A93}">
      <dgm:prSet/>
      <dgm:spPr/>
      <dgm:t>
        <a:bodyPr/>
        <a:lstStyle/>
        <a:p>
          <a:endParaRPr lang="en-US"/>
        </a:p>
      </dgm:t>
    </dgm:pt>
    <dgm:pt modelId="{E7E97CC1-6209-44C1-BED9-D3E1D5D5E063}" type="sibTrans" cxnId="{FBB556CF-3F24-44C4-ACF9-D7C808A85A93}">
      <dgm:prSet/>
      <dgm:spPr/>
      <dgm:t>
        <a:bodyPr/>
        <a:lstStyle/>
        <a:p>
          <a:endParaRPr lang="en-US"/>
        </a:p>
      </dgm:t>
    </dgm:pt>
    <dgm:pt modelId="{D1B8AB44-8269-F44A-B421-C14ADAB7657F}" type="pres">
      <dgm:prSet presAssocID="{895AAA97-C92F-4C7D-B5F8-1572D8315A1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BAFAABE-B778-7B49-B7D8-868B3DC6C5D1}" type="pres">
      <dgm:prSet presAssocID="{4347142A-65D9-4F5D-898D-58750EDD4CF7}" presName="hierRoot1" presStyleCnt="0"/>
      <dgm:spPr/>
    </dgm:pt>
    <dgm:pt modelId="{0025BD70-58BE-6B4A-A9D1-E5A5E8B1ADD6}" type="pres">
      <dgm:prSet presAssocID="{4347142A-65D9-4F5D-898D-58750EDD4CF7}" presName="composite" presStyleCnt="0"/>
      <dgm:spPr/>
    </dgm:pt>
    <dgm:pt modelId="{6290DACF-273A-EB45-A828-5C4D7DFA4133}" type="pres">
      <dgm:prSet presAssocID="{4347142A-65D9-4F5D-898D-58750EDD4CF7}" presName="background" presStyleLbl="node0" presStyleIdx="0" presStyleCnt="2"/>
      <dgm:spPr/>
    </dgm:pt>
    <dgm:pt modelId="{FA2C1673-337D-6C4D-95FE-8B3FA125C8B0}" type="pres">
      <dgm:prSet presAssocID="{4347142A-65D9-4F5D-898D-58750EDD4CF7}" presName="text" presStyleLbl="fgAcc0" presStyleIdx="0" presStyleCnt="2">
        <dgm:presLayoutVars>
          <dgm:chPref val="3"/>
        </dgm:presLayoutVars>
      </dgm:prSet>
      <dgm:spPr/>
    </dgm:pt>
    <dgm:pt modelId="{3EE74BDE-D9D2-BC49-AE87-BAC156DD52A0}" type="pres">
      <dgm:prSet presAssocID="{4347142A-65D9-4F5D-898D-58750EDD4CF7}" presName="hierChild2" presStyleCnt="0"/>
      <dgm:spPr/>
    </dgm:pt>
    <dgm:pt modelId="{5DEE1A79-E2BE-0949-BE7A-99ADF3623945}" type="pres">
      <dgm:prSet presAssocID="{84040068-9773-434C-B1F5-95640080F11F}" presName="hierRoot1" presStyleCnt="0"/>
      <dgm:spPr/>
    </dgm:pt>
    <dgm:pt modelId="{4F7C673F-9CA6-7549-B622-750944551BB9}" type="pres">
      <dgm:prSet presAssocID="{84040068-9773-434C-B1F5-95640080F11F}" presName="composite" presStyleCnt="0"/>
      <dgm:spPr/>
    </dgm:pt>
    <dgm:pt modelId="{CE37DDE8-F3FB-2944-824C-268A2B0F063F}" type="pres">
      <dgm:prSet presAssocID="{84040068-9773-434C-B1F5-95640080F11F}" presName="background" presStyleLbl="node0" presStyleIdx="1" presStyleCnt="2"/>
      <dgm:spPr/>
    </dgm:pt>
    <dgm:pt modelId="{7A685BA5-DFA6-7147-A327-05A508F50BA9}" type="pres">
      <dgm:prSet presAssocID="{84040068-9773-434C-B1F5-95640080F11F}" presName="text" presStyleLbl="fgAcc0" presStyleIdx="1" presStyleCnt="2">
        <dgm:presLayoutVars>
          <dgm:chPref val="3"/>
        </dgm:presLayoutVars>
      </dgm:prSet>
      <dgm:spPr/>
    </dgm:pt>
    <dgm:pt modelId="{464A249C-3431-D248-8E91-8B5D471837F1}" type="pres">
      <dgm:prSet presAssocID="{84040068-9773-434C-B1F5-95640080F11F}" presName="hierChild2" presStyleCnt="0"/>
      <dgm:spPr/>
    </dgm:pt>
  </dgm:ptLst>
  <dgm:cxnLst>
    <dgm:cxn modelId="{DC5CF15E-4A2E-414C-8DEB-7512E19845BF}" srcId="{895AAA97-C92F-4C7D-B5F8-1572D8315A15}" destId="{4347142A-65D9-4F5D-898D-58750EDD4CF7}" srcOrd="0" destOrd="0" parTransId="{0A2C9ACE-BDDE-44C2-956E-6313B434B65A}" sibTransId="{D181F1DA-CAA8-49AA-848C-E5F38F747F76}"/>
    <dgm:cxn modelId="{8EDB376B-2AD2-7F47-99AD-08C9044274C2}" type="presOf" srcId="{895AAA97-C92F-4C7D-B5F8-1572D8315A15}" destId="{D1B8AB44-8269-F44A-B421-C14ADAB7657F}" srcOrd="0" destOrd="0" presId="urn:microsoft.com/office/officeart/2005/8/layout/hierarchy1"/>
    <dgm:cxn modelId="{7B4E577C-5960-DB41-91F8-6F77A9CBBBE4}" type="presOf" srcId="{84040068-9773-434C-B1F5-95640080F11F}" destId="{7A685BA5-DFA6-7147-A327-05A508F50BA9}" srcOrd="0" destOrd="0" presId="urn:microsoft.com/office/officeart/2005/8/layout/hierarchy1"/>
    <dgm:cxn modelId="{12E34084-C5E6-AA4B-A695-EAF7F3EE4D56}" type="presOf" srcId="{4347142A-65D9-4F5D-898D-58750EDD4CF7}" destId="{FA2C1673-337D-6C4D-95FE-8B3FA125C8B0}" srcOrd="0" destOrd="0" presId="urn:microsoft.com/office/officeart/2005/8/layout/hierarchy1"/>
    <dgm:cxn modelId="{FBB556CF-3F24-44C4-ACF9-D7C808A85A93}" srcId="{895AAA97-C92F-4C7D-B5F8-1572D8315A15}" destId="{84040068-9773-434C-B1F5-95640080F11F}" srcOrd="1" destOrd="0" parTransId="{21F252AF-9BD0-4B39-B73C-F9EAD020C001}" sibTransId="{E7E97CC1-6209-44C1-BED9-D3E1D5D5E063}"/>
    <dgm:cxn modelId="{A33E5C14-4A56-DE4E-990F-66219E19C562}" type="presParOf" srcId="{D1B8AB44-8269-F44A-B421-C14ADAB7657F}" destId="{CBAFAABE-B778-7B49-B7D8-868B3DC6C5D1}" srcOrd="0" destOrd="0" presId="urn:microsoft.com/office/officeart/2005/8/layout/hierarchy1"/>
    <dgm:cxn modelId="{52C7DEE6-9BE9-C349-8B3C-772FEA01E4C4}" type="presParOf" srcId="{CBAFAABE-B778-7B49-B7D8-868B3DC6C5D1}" destId="{0025BD70-58BE-6B4A-A9D1-E5A5E8B1ADD6}" srcOrd="0" destOrd="0" presId="urn:microsoft.com/office/officeart/2005/8/layout/hierarchy1"/>
    <dgm:cxn modelId="{56DCDBB9-5574-854F-A90A-8528C2F5C18E}" type="presParOf" srcId="{0025BD70-58BE-6B4A-A9D1-E5A5E8B1ADD6}" destId="{6290DACF-273A-EB45-A828-5C4D7DFA4133}" srcOrd="0" destOrd="0" presId="urn:microsoft.com/office/officeart/2005/8/layout/hierarchy1"/>
    <dgm:cxn modelId="{291E9BB7-B0F0-464C-9FCE-5EF02D13CEED}" type="presParOf" srcId="{0025BD70-58BE-6B4A-A9D1-E5A5E8B1ADD6}" destId="{FA2C1673-337D-6C4D-95FE-8B3FA125C8B0}" srcOrd="1" destOrd="0" presId="urn:microsoft.com/office/officeart/2005/8/layout/hierarchy1"/>
    <dgm:cxn modelId="{DF33A4F2-2E48-8E4E-BCF4-26F9C1C7D1AF}" type="presParOf" srcId="{CBAFAABE-B778-7B49-B7D8-868B3DC6C5D1}" destId="{3EE74BDE-D9D2-BC49-AE87-BAC156DD52A0}" srcOrd="1" destOrd="0" presId="urn:microsoft.com/office/officeart/2005/8/layout/hierarchy1"/>
    <dgm:cxn modelId="{73ED5197-F3EB-814A-A5DB-8C5A1935BD87}" type="presParOf" srcId="{D1B8AB44-8269-F44A-B421-C14ADAB7657F}" destId="{5DEE1A79-E2BE-0949-BE7A-99ADF3623945}" srcOrd="1" destOrd="0" presId="urn:microsoft.com/office/officeart/2005/8/layout/hierarchy1"/>
    <dgm:cxn modelId="{AD6BD70E-0B83-7D4B-B8DA-D154089144B6}" type="presParOf" srcId="{5DEE1A79-E2BE-0949-BE7A-99ADF3623945}" destId="{4F7C673F-9CA6-7549-B622-750944551BB9}" srcOrd="0" destOrd="0" presId="urn:microsoft.com/office/officeart/2005/8/layout/hierarchy1"/>
    <dgm:cxn modelId="{40E3EB64-A667-5947-A97E-EC79A5AB5056}" type="presParOf" srcId="{4F7C673F-9CA6-7549-B622-750944551BB9}" destId="{CE37DDE8-F3FB-2944-824C-268A2B0F063F}" srcOrd="0" destOrd="0" presId="urn:microsoft.com/office/officeart/2005/8/layout/hierarchy1"/>
    <dgm:cxn modelId="{2A8D6BF7-EB80-9442-8686-E7E9B3B3505D}" type="presParOf" srcId="{4F7C673F-9CA6-7549-B622-750944551BB9}" destId="{7A685BA5-DFA6-7147-A327-05A508F50BA9}" srcOrd="1" destOrd="0" presId="urn:microsoft.com/office/officeart/2005/8/layout/hierarchy1"/>
    <dgm:cxn modelId="{838D6B8A-8B6C-6F49-A2B2-235E4A091260}" type="presParOf" srcId="{5DEE1A79-E2BE-0949-BE7A-99ADF3623945}" destId="{464A249C-3431-D248-8E91-8B5D471837F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90DACF-273A-EB45-A828-5C4D7DFA4133}">
      <dsp:nvSpPr>
        <dsp:cNvPr id="0" name=""/>
        <dsp:cNvSpPr/>
      </dsp:nvSpPr>
      <dsp:spPr>
        <a:xfrm>
          <a:off x="130938" y="1393"/>
          <a:ext cx="4224635" cy="26826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2C1673-337D-6C4D-95FE-8B3FA125C8B0}">
      <dsp:nvSpPr>
        <dsp:cNvPr id="0" name=""/>
        <dsp:cNvSpPr/>
      </dsp:nvSpPr>
      <dsp:spPr>
        <a:xfrm>
          <a:off x="600342" y="447327"/>
          <a:ext cx="4224635" cy="268264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kern="1200"/>
            <a:t>Addressing the Problems of Rebellious Children </a:t>
          </a:r>
          <a:r>
            <a:rPr lang="en-US" sz="3200" kern="1200"/>
            <a:t>by Mary Somerville. (printed in the back)</a:t>
          </a:r>
        </a:p>
      </dsp:txBody>
      <dsp:txXfrm>
        <a:off x="678914" y="525899"/>
        <a:ext cx="4067491" cy="2525499"/>
      </dsp:txXfrm>
    </dsp:sp>
    <dsp:sp modelId="{CE37DDE8-F3FB-2944-824C-268A2B0F063F}">
      <dsp:nvSpPr>
        <dsp:cNvPr id="0" name=""/>
        <dsp:cNvSpPr/>
      </dsp:nvSpPr>
      <dsp:spPr>
        <a:xfrm>
          <a:off x="5294381" y="1393"/>
          <a:ext cx="4224635" cy="268264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685BA5-DFA6-7147-A327-05A508F50BA9}">
      <dsp:nvSpPr>
        <dsp:cNvPr id="0" name=""/>
        <dsp:cNvSpPr/>
      </dsp:nvSpPr>
      <dsp:spPr>
        <a:xfrm>
          <a:off x="5763785" y="447327"/>
          <a:ext cx="4224635" cy="268264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kern="1200"/>
            <a:t>Why Do Kids Turn Out the Way They Do? </a:t>
          </a:r>
          <a:r>
            <a:rPr lang="en-US" sz="3200" kern="1200"/>
            <a:t>by Jim Newheiser. (printed in the back)</a:t>
          </a:r>
        </a:p>
      </dsp:txBody>
      <dsp:txXfrm>
        <a:off x="5842357" y="525899"/>
        <a:ext cx="4067491" cy="2525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C8440-2EAC-144C-8DB7-DEEDCA2E8EEA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3ABD7-24FD-254C-972D-8FD39A95A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18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B8274-84E8-6046-933F-B62534333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9269A3-7D5D-7846-AADB-E5B670F88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FDA21-E0AF-A74F-9BAE-9CE74BAA6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7B37-D55D-9447-A445-3085F2554353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3E58B-671A-2B4D-8CE1-C6876E55B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1FFEF-E196-2A43-BADE-8DD97DDE7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5E19-1EED-AA48-8091-502F95CE1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60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5F8B8-C8C2-9E4B-8B50-5C10837A0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674EC-365C-9B49-9515-DEE0C1347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70B1B-685A-774F-8EFE-A3DB24B00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7B37-D55D-9447-A445-3085F2554353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0F7FA-5F39-8445-A01D-72475C200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CEE6E-45D8-C945-9BD3-A84317A35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5E19-1EED-AA48-8091-502F95CE1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86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B6B1C0-0194-2347-8D8D-855E8858DA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5EF36C-3BD4-D44E-B4B0-ECDDF9353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2EF07-EE33-C545-8C0A-D2FB4DF0F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7B37-D55D-9447-A445-3085F2554353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B96FF-AC1A-2346-8A24-2029E27AB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264BD-6064-EF46-B2F1-E5FFF3267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5E19-1EED-AA48-8091-502F95CE1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69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66A4C-AED2-B749-AC3B-5FA64C237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DDFDB-98E7-8F4B-8616-2EF11404B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40ADE-C12C-F14F-B16C-7D9914585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7B37-D55D-9447-A445-3085F2554353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D17A6-3931-B848-9C04-E88B33F0B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22AE6-5925-8242-B2B6-89A9B345C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5E19-1EED-AA48-8091-502F95CE1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28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D50C1-3905-AD47-AFB5-94B11CD2B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3C576-493D-AA46-B090-9288070A4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812B0-2425-DB4E-BFCE-134799208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7B37-D55D-9447-A445-3085F2554353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73B18-AA0C-1841-B2E9-CB80F6B2D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C92F4-740A-5A4F-AA11-705F91BD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5E19-1EED-AA48-8091-502F95CE1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7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0D590-2CE4-A84B-B2F4-326EF9569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35129-AE36-E942-BBD1-26526DEFCF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A9B1B-110D-974A-8476-0C2C09E53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0F6A69-258D-7047-858B-C4A9BB277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7B37-D55D-9447-A445-3085F2554353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4518D8-6176-1841-948D-AE6DD76B2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EB41B9-B7B6-3146-9F52-9136661D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5E19-1EED-AA48-8091-502F95CE1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79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102CA-5A13-7348-870D-56FB7168D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6DC62-09BF-1A43-91F9-9808ABCEE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2BCE42-6F35-6449-B3E0-7A2F677BCE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97A376-750C-2946-B063-DBE3285C08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0A3F64-B9D2-7F4F-BE4B-1588BBDCEE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567DE-DE84-F04D-AF1F-86D448A40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7B37-D55D-9447-A445-3085F2554353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8D8EEC-CEAB-5542-9D93-BBB74B60E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528D5-EA21-AC4C-A105-575AA1FAD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5E19-1EED-AA48-8091-502F95CE1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3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525C3-CF0D-C144-95E0-EDAC7FE9B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4D06E6-58C0-7449-9326-8B7F0701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7B37-D55D-9447-A445-3085F2554353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8C0FA8-33DB-9B43-96A0-BCC9B9900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41B2AF-FC7A-7349-8C75-C64B59D78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5E19-1EED-AA48-8091-502F95CE1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62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709F8E-2FC5-4A41-85C8-6A2BB109D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7B37-D55D-9447-A445-3085F2554353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EB38D1-C41E-9545-A06F-4848EEE46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6E97B-EBE5-ED4E-B3F9-4296F3502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5E19-1EED-AA48-8091-502F95CE1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24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5135F-C606-6A48-906A-46785BBB3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1CD7F-3151-DD4B-8163-A38513258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98A4DF-A81A-B449-AE70-B843DF991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1917A-6F7C-944C-88A2-F8EBCD7B4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7B37-D55D-9447-A445-3085F2554353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A8329-9C6C-2C4A-BBB9-A804C3B57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4262AB-1384-D24E-89F9-CCE32D6D3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5E19-1EED-AA48-8091-502F95CE1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52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4CF64-128A-C34F-AAF3-60ABBBFB4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46CB49-BE7B-2B45-888D-34CF01CA81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51BAB0-73D2-2242-8396-B2EDF99AB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123CF9-E02D-0C4A-B040-60BC94AB4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77B37-D55D-9447-A445-3085F2554353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088B0-2E8B-8947-9E9D-8C36FAEBE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E0BFE-54B8-EE43-89D6-B467726AC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5E19-1EED-AA48-8091-502F95CE1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74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AE0C14-C2B5-7D46-927C-865003777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117C58-1552-7A4C-9EE4-F812559E2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173C4-3366-C14B-B5FF-4D91C03E3D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77B37-D55D-9447-A445-3085F2554353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D250D-0922-9244-B1F4-AFF7F713FB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EE7B6-70C8-894B-9307-8247BC46B7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E5E19-1EED-AA48-8091-502F95CE1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62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3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DE671D-DDD5-6441-A4B5-ECF9946581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1830" r="-1" b="11827"/>
          <a:stretch/>
        </p:blipFill>
        <p:spPr>
          <a:xfrm>
            <a:off x="-305" y="-1"/>
            <a:ext cx="6423053" cy="6858001"/>
          </a:xfrm>
          <a:prstGeom prst="rect">
            <a:avLst/>
          </a:prstGeom>
        </p:spPr>
      </p:pic>
      <p:pic>
        <p:nvPicPr>
          <p:cNvPr id="32" name="Picture 35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A5E340-377E-E445-B0A3-81D0D50F8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8272" y="3992591"/>
            <a:ext cx="4800261" cy="1644592"/>
          </a:xfrm>
        </p:spPr>
        <p:txBody>
          <a:bodyPr anchor="t">
            <a:normAutofit/>
          </a:bodyPr>
          <a:lstStyle/>
          <a:p>
            <a:pPr algn="l"/>
            <a:r>
              <a:rPr lang="en-US" sz="4400">
                <a:solidFill>
                  <a:srgbClr val="000000"/>
                </a:solidFill>
              </a:rPr>
              <a:t>December 1, 2019</a:t>
            </a: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59413-68D6-FB4A-A291-65107DF2B6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8272" y="3153758"/>
            <a:ext cx="4711745" cy="838831"/>
          </a:xfrm>
        </p:spPr>
        <p:txBody>
          <a:bodyPr anchor="b">
            <a:normAutofit/>
          </a:bodyPr>
          <a:lstStyle/>
          <a:p>
            <a:pPr algn="l"/>
            <a:r>
              <a:rPr lang="en-US" sz="1800">
                <a:solidFill>
                  <a:srgbClr val="000000"/>
                </a:solidFill>
              </a:rPr>
              <a:t>Harvest Baptist Church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246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8E5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A4CBA136-F206-D54B-B8FF-9FE2A1EE80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00447" y="439408"/>
            <a:ext cx="3991105" cy="597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59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DE671D-DDD5-6441-A4B5-ECF9946581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1830" r="-1" b="11827"/>
          <a:stretch/>
        </p:blipFill>
        <p:spPr>
          <a:xfrm>
            <a:off x="-305" y="-1"/>
            <a:ext cx="642305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A5E340-377E-E445-B0A3-81D0D50F8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8272" y="3992591"/>
            <a:ext cx="4800261" cy="1644592"/>
          </a:xfrm>
        </p:spPr>
        <p:txBody>
          <a:bodyPr anchor="t">
            <a:normAutofit/>
          </a:bodyPr>
          <a:lstStyle/>
          <a:p>
            <a:pPr algn="l"/>
            <a:r>
              <a:rPr lang="en-US" sz="4400">
                <a:solidFill>
                  <a:srgbClr val="000000"/>
                </a:solidFill>
              </a:rPr>
              <a:t>December 1, 2019</a:t>
            </a: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59413-68D6-FB4A-A291-65107DF2B6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8272" y="3153758"/>
            <a:ext cx="4711745" cy="838831"/>
          </a:xfrm>
        </p:spPr>
        <p:txBody>
          <a:bodyPr anchor="b">
            <a:normAutofit/>
          </a:bodyPr>
          <a:lstStyle/>
          <a:p>
            <a:pPr algn="l"/>
            <a:r>
              <a:rPr lang="en-US" sz="1800">
                <a:solidFill>
                  <a:srgbClr val="000000"/>
                </a:solidFill>
              </a:rPr>
              <a:t>Harvest Baptist Church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112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96461-6FBC-A74D-9CBF-98F06E7E8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Teenage Rebellion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A69F6-5084-7B43-B505-8431B892A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22601"/>
            <a:ext cx="10515598" cy="415436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Prayer.</a:t>
            </a:r>
          </a:p>
          <a:p>
            <a:r>
              <a:rPr lang="en-US" sz="3200" dirty="0">
                <a:solidFill>
                  <a:srgbClr val="FFFFFF"/>
                </a:solidFill>
              </a:rPr>
              <a:t>Purpose of Parent Equipping. </a:t>
            </a:r>
          </a:p>
        </p:txBody>
      </p:sp>
    </p:spTree>
    <p:extLst>
      <p:ext uri="{BB962C8B-B14F-4D97-AF65-F5344CB8AC3E}">
        <p14:creationId xmlns:p14="http://schemas.microsoft.com/office/powerpoint/2010/main" val="1685085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A740BC-A0AA-45E0-B899-2AE9C6FE1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1" y="-2"/>
            <a:ext cx="6278879" cy="6858002"/>
          </a:xfrm>
          <a:custGeom>
            <a:avLst/>
            <a:gdLst>
              <a:gd name="connsiteX0" fmla="*/ 45572 w 6278879"/>
              <a:gd name="connsiteY0" fmla="*/ 0 h 6858002"/>
              <a:gd name="connsiteX1" fmla="*/ 6278879 w 6278879"/>
              <a:gd name="connsiteY1" fmla="*/ 0 h 6858002"/>
              <a:gd name="connsiteX2" fmla="*/ 6278879 w 6278879"/>
              <a:gd name="connsiteY2" fmla="*/ 6858002 h 6858002"/>
              <a:gd name="connsiteX3" fmla="*/ 3292308 w 6278879"/>
              <a:gd name="connsiteY3" fmla="*/ 6858002 h 6858002"/>
              <a:gd name="connsiteX4" fmla="*/ 3181526 w 6278879"/>
              <a:gd name="connsiteY4" fmla="*/ 6786982 h 6858002"/>
              <a:gd name="connsiteX5" fmla="*/ 0 w 6278879"/>
              <a:gd name="connsiteY5" fmla="*/ 803254 h 6858002"/>
              <a:gd name="connsiteX6" fmla="*/ 37255 w 6278879"/>
              <a:gd name="connsiteY6" fmla="*/ 6544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9" h="6858002">
                <a:moveTo>
                  <a:pt x="45572" y="0"/>
                </a:moveTo>
                <a:lnTo>
                  <a:pt x="6278879" y="0"/>
                </a:lnTo>
                <a:lnTo>
                  <a:pt x="6278879" y="6858002"/>
                </a:lnTo>
                <a:lnTo>
                  <a:pt x="3292308" y="6858002"/>
                </a:lnTo>
                <a:lnTo>
                  <a:pt x="3181526" y="6786982"/>
                </a:lnTo>
                <a:cubicBezTo>
                  <a:pt x="1262021" y="5490191"/>
                  <a:pt x="0" y="3294103"/>
                  <a:pt x="0" y="803254"/>
                </a:cubicBezTo>
                <a:cubicBezTo>
                  <a:pt x="0" y="554169"/>
                  <a:pt x="12620" y="308032"/>
                  <a:pt x="37255" y="65447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B7A01B-2106-3D4D-B020-96AB547BE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9013052" cy="1623312"/>
          </a:xfrm>
        </p:spPr>
        <p:txBody>
          <a:bodyPr anchor="b">
            <a:normAutofit/>
          </a:bodyPr>
          <a:lstStyle/>
          <a:p>
            <a:r>
              <a:rPr lang="en-US" sz="4000"/>
              <a:t>Ephesians 4:11–12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74EF51-C858-4BB9-97C3-D1775578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61" y="2316480"/>
            <a:ext cx="82296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A2DD3-FDF2-7C45-9118-5304B1D42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644518"/>
            <a:ext cx="10833046" cy="3327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11 And He Himself gave some [to be] apostles, some prophets, some evangelists, and some pastors and teachers, 12 for the equipping of the saints for the work of ministry, for the edifying of the body of Christ.</a:t>
            </a:r>
          </a:p>
        </p:txBody>
      </p:sp>
    </p:spTree>
    <p:extLst>
      <p:ext uri="{BB962C8B-B14F-4D97-AF65-F5344CB8AC3E}">
        <p14:creationId xmlns:p14="http://schemas.microsoft.com/office/powerpoint/2010/main" val="3109954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A740BC-A0AA-45E0-B899-2AE9C6FE1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1" y="-2"/>
            <a:ext cx="6278879" cy="6858002"/>
          </a:xfrm>
          <a:custGeom>
            <a:avLst/>
            <a:gdLst>
              <a:gd name="connsiteX0" fmla="*/ 45572 w 6278879"/>
              <a:gd name="connsiteY0" fmla="*/ 0 h 6858002"/>
              <a:gd name="connsiteX1" fmla="*/ 6278879 w 6278879"/>
              <a:gd name="connsiteY1" fmla="*/ 0 h 6858002"/>
              <a:gd name="connsiteX2" fmla="*/ 6278879 w 6278879"/>
              <a:gd name="connsiteY2" fmla="*/ 6858002 h 6858002"/>
              <a:gd name="connsiteX3" fmla="*/ 3292308 w 6278879"/>
              <a:gd name="connsiteY3" fmla="*/ 6858002 h 6858002"/>
              <a:gd name="connsiteX4" fmla="*/ 3181526 w 6278879"/>
              <a:gd name="connsiteY4" fmla="*/ 6786982 h 6858002"/>
              <a:gd name="connsiteX5" fmla="*/ 0 w 6278879"/>
              <a:gd name="connsiteY5" fmla="*/ 803254 h 6858002"/>
              <a:gd name="connsiteX6" fmla="*/ 37255 w 6278879"/>
              <a:gd name="connsiteY6" fmla="*/ 6544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9" h="6858002">
                <a:moveTo>
                  <a:pt x="45572" y="0"/>
                </a:moveTo>
                <a:lnTo>
                  <a:pt x="6278879" y="0"/>
                </a:lnTo>
                <a:lnTo>
                  <a:pt x="6278879" y="6858002"/>
                </a:lnTo>
                <a:lnTo>
                  <a:pt x="3292308" y="6858002"/>
                </a:lnTo>
                <a:lnTo>
                  <a:pt x="3181526" y="6786982"/>
                </a:lnTo>
                <a:cubicBezTo>
                  <a:pt x="1262021" y="5490191"/>
                  <a:pt x="0" y="3294103"/>
                  <a:pt x="0" y="803254"/>
                </a:cubicBezTo>
                <a:cubicBezTo>
                  <a:pt x="0" y="554169"/>
                  <a:pt x="12620" y="308032"/>
                  <a:pt x="37255" y="65447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B7A01B-2106-3D4D-B020-96AB547BE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9013052" cy="1623312"/>
          </a:xfrm>
        </p:spPr>
        <p:txBody>
          <a:bodyPr anchor="b">
            <a:normAutofit/>
          </a:bodyPr>
          <a:lstStyle/>
          <a:p>
            <a:r>
              <a:rPr lang="en-US" sz="4000" dirty="0"/>
              <a:t>Youth Group Mission Statement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74EF51-C858-4BB9-97C3-D1775578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61" y="2316480"/>
            <a:ext cx="82296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A2DD3-FDF2-7C45-9118-5304B1D42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644518"/>
            <a:ext cx="9013052" cy="3327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i="1" dirty="0"/>
              <a:t>The youth group at Harvest Baptist Church exists to assist parents in the discipling of their teenagers. </a:t>
            </a:r>
          </a:p>
        </p:txBody>
      </p:sp>
    </p:spTree>
    <p:extLst>
      <p:ext uri="{BB962C8B-B14F-4D97-AF65-F5344CB8AC3E}">
        <p14:creationId xmlns:p14="http://schemas.microsoft.com/office/powerpoint/2010/main" val="1885127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96461-6FBC-A74D-9CBF-98F06E7E8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Teenage Rebellion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A69F6-5084-7B43-B505-8431B892A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22601"/>
            <a:ext cx="10515598" cy="415436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Prayer.</a:t>
            </a:r>
          </a:p>
          <a:p>
            <a:r>
              <a:rPr lang="en-US" sz="3200" dirty="0">
                <a:solidFill>
                  <a:srgbClr val="FFFFFF"/>
                </a:solidFill>
              </a:rPr>
              <a:t>Purpose of Parent Equipping.</a:t>
            </a:r>
          </a:p>
          <a:p>
            <a:r>
              <a:rPr lang="en-US" sz="3200" dirty="0">
                <a:solidFill>
                  <a:srgbClr val="FFFFFF"/>
                </a:solidFill>
              </a:rPr>
              <a:t>Defining Rebellion. </a:t>
            </a:r>
          </a:p>
          <a:p>
            <a:pPr lvl="1"/>
            <a:r>
              <a:rPr lang="en-US" dirty="0"/>
              <a:t>Rebellion is a human problem, not a teen problem. 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“Developmental individuating”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Often, rebellion is a </a:t>
            </a:r>
            <a:r>
              <a:rPr lang="en-US" i="1" dirty="0">
                <a:solidFill>
                  <a:srgbClr val="FFFFFF"/>
                </a:solidFill>
              </a:rPr>
              <a:t>symptom</a:t>
            </a:r>
            <a:r>
              <a:rPr lang="en-US" dirty="0">
                <a:solidFill>
                  <a:srgbClr val="FFFFFF"/>
                </a:solidFill>
              </a:rPr>
              <a:t> of something else that is happening in the heart. </a:t>
            </a:r>
          </a:p>
          <a:p>
            <a:pPr marL="0" indent="0">
              <a:buNone/>
            </a:pP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7904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96461-6FBC-A74D-9CBF-98F06E7E8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Six Biblical Principles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A69F6-5084-7B43-B505-8431B892A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64791"/>
            <a:ext cx="10515598" cy="4412171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3600" dirty="0"/>
              <a:t>God is sovereign and can use rebellion for His own glory. </a:t>
            </a:r>
          </a:p>
          <a:p>
            <a:pPr lvl="0"/>
            <a:r>
              <a:rPr lang="en-US" sz="3600" dirty="0"/>
              <a:t>Evaluate yourself: seek God’s forgiveness for your own shortcomings. </a:t>
            </a:r>
          </a:p>
          <a:p>
            <a:pPr lvl="0"/>
            <a:r>
              <a:rPr lang="en-US" sz="3600" dirty="0"/>
              <a:t>Stay united as a couple. </a:t>
            </a:r>
          </a:p>
          <a:p>
            <a:pPr lvl="0"/>
            <a:r>
              <a:rPr lang="en-US" sz="3600" dirty="0"/>
              <a:t>Step back from ministry if necessary. </a:t>
            </a:r>
          </a:p>
          <a:p>
            <a:pPr lvl="0"/>
            <a:r>
              <a:rPr lang="en-US" sz="3600" dirty="0"/>
              <a:t>Cry out to God. </a:t>
            </a:r>
          </a:p>
          <a:p>
            <a:pPr lvl="0"/>
            <a:r>
              <a:rPr lang="en-US" sz="3600" dirty="0"/>
              <a:t>Thank God for this trial. </a:t>
            </a:r>
          </a:p>
          <a:p>
            <a:pPr marL="0" indent="0">
              <a:buNone/>
            </a:pP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85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8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496461-6FBC-A74D-9CBF-98F06E7E8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i="1">
                <a:solidFill>
                  <a:srgbClr val="FFFFFF"/>
                </a:solidFill>
              </a:rPr>
              <a:t>Recommended Resources</a:t>
            </a:r>
            <a:endParaRPr lang="en-US" sz="4000">
              <a:solidFill>
                <a:srgbClr val="FFFFFF"/>
              </a:solidFill>
            </a:endParaRP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3C8A4D02-2F51-4E3F-9D77-07A496694C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6974524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98454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EA9C59-2018-4345-93C5-0B1252D00D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11287" y="540551"/>
            <a:ext cx="3769425" cy="577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47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634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DB28E99-D308-3746-A9D2-41174D396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58477" y="696624"/>
            <a:ext cx="3675045" cy="546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10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</Words>
  <Application>Microsoft Macintosh PowerPoint</Application>
  <PresentationFormat>Widescreen</PresentationFormat>
  <Paragraphs>28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December 1, 2019</vt:lpstr>
      <vt:lpstr>Teenage Rebellion</vt:lpstr>
      <vt:lpstr>Ephesians 4:11–12</vt:lpstr>
      <vt:lpstr>Youth Group Mission Statement</vt:lpstr>
      <vt:lpstr>Teenage Rebellion</vt:lpstr>
      <vt:lpstr>Six Biblical Principles</vt:lpstr>
      <vt:lpstr>Recommended Resources</vt:lpstr>
      <vt:lpstr>PowerPoint Presentation</vt:lpstr>
      <vt:lpstr>PowerPoint Presentation</vt:lpstr>
      <vt:lpstr>PowerPoint Presentation</vt:lpstr>
      <vt:lpstr>December 1, 2019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December 1, 2019</dc:title>
  <dc:creator>Drew Bedics</dc:creator>
  <cp:lastModifiedBy>Drew Bedics</cp:lastModifiedBy>
  <cp:revision>1</cp:revision>
  <dcterms:created xsi:type="dcterms:W3CDTF">2019-12-01T20:44:49Z</dcterms:created>
  <dcterms:modified xsi:type="dcterms:W3CDTF">2019-12-01T20:44:56Z</dcterms:modified>
</cp:coreProperties>
</file>